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sldIdLst>
    <p:sldId id="256" r:id="rId2"/>
    <p:sldId id="257" r:id="rId3"/>
    <p:sldId id="258" r:id="rId4"/>
    <p:sldId id="259" r:id="rId5"/>
    <p:sldId id="262" r:id="rId6"/>
    <p:sldId id="260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F30D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96" d="100"/>
          <a:sy n="96" d="100"/>
        </p:scale>
        <p:origin x="40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29798E-90C4-48E6-B39B-37FF65347A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 anchor="b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D95C8C-0A7F-40D9-A690-3D5898EFFE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/>
          <a:lstStyle>
            <a:lvl1pPr marL="0" indent="0" algn="ctr">
              <a:buNone/>
              <a:defRPr sz="2400" i="1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322F3-E47A-4D6E-96A8-AB5C73BA99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7BF5CE-9E66-4FD5-949F-34E11607C6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EDAB7A-4032-416A-B04E-1F4878912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01C0CAB-6A03-4C6A-9FAA-219847753628}"/>
              </a:ext>
            </a:extLst>
          </p:cNvPr>
          <p:cNvCxnSpPr>
            <a:cxnSpLocks/>
          </p:cNvCxnSpPr>
          <p:nvPr/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" name="Group 19">
            <a:extLst>
              <a:ext uri="{FF2B5EF4-FFF2-40B4-BE49-F238E27FC236}">
                <a16:creationId xmlns:a16="http://schemas.microsoft.com/office/drawing/2014/main" id="{F982E0B2-AA9C-441C-A08E-A9DF9CF12116}"/>
              </a:ext>
            </a:extLst>
          </p:cNvPr>
          <p:cNvGrpSpPr/>
          <p:nvPr/>
        </p:nvGrpSpPr>
        <p:grpSpPr>
          <a:xfrm>
            <a:off x="9728046" y="4869342"/>
            <a:ext cx="1623711" cy="630920"/>
            <a:chOff x="9588346" y="4824892"/>
            <a:chExt cx="1623711" cy="630920"/>
          </a:xfrm>
        </p:grpSpPr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A4A2E074-C10D-4C57-AB72-B631E4D77102}"/>
                </a:ext>
              </a:extLst>
            </p:cNvPr>
            <p:cNvSpPr/>
            <p:nvPr/>
          </p:nvSpPr>
          <p:spPr>
            <a:xfrm rot="2700000" flipH="1">
              <a:off x="10267789" y="4452443"/>
              <a:ext cx="571820" cy="1316717"/>
            </a:xfrm>
            <a:custGeom>
              <a:avLst/>
              <a:gdLst>
                <a:gd name="connsiteX0" fmla="*/ 282417 w 571820"/>
                <a:gd name="connsiteY0" fmla="*/ 0 h 1316717"/>
                <a:gd name="connsiteX1" fmla="*/ 285910 w 571820"/>
                <a:gd name="connsiteY1" fmla="*/ 3175 h 1316717"/>
                <a:gd name="connsiteX2" fmla="*/ 287393 w 571820"/>
                <a:gd name="connsiteY2" fmla="*/ 1827 h 1316717"/>
                <a:gd name="connsiteX3" fmla="*/ 289403 w 571820"/>
                <a:gd name="connsiteY3" fmla="*/ 0 h 1316717"/>
                <a:gd name="connsiteX4" fmla="*/ 289403 w 571820"/>
                <a:gd name="connsiteY4" fmla="*/ 6349 h 1316717"/>
                <a:gd name="connsiteX5" fmla="*/ 309203 w 571820"/>
                <a:gd name="connsiteY5" fmla="*/ 24345 h 1316717"/>
                <a:gd name="connsiteX6" fmla="*/ 571820 w 571820"/>
                <a:gd name="connsiteY6" fmla="*/ 658359 h 1316717"/>
                <a:gd name="connsiteX7" fmla="*/ 309203 w 571820"/>
                <a:gd name="connsiteY7" fmla="*/ 1292372 h 1316717"/>
                <a:gd name="connsiteX8" fmla="*/ 289403 w 571820"/>
                <a:gd name="connsiteY8" fmla="*/ 1310368 h 1316717"/>
                <a:gd name="connsiteX9" fmla="*/ 289403 w 571820"/>
                <a:gd name="connsiteY9" fmla="*/ 1316717 h 1316717"/>
                <a:gd name="connsiteX10" fmla="*/ 287393 w 571820"/>
                <a:gd name="connsiteY10" fmla="*/ 1314890 h 1316717"/>
                <a:gd name="connsiteX11" fmla="*/ 285910 w 571820"/>
                <a:gd name="connsiteY11" fmla="*/ 1313542 h 1316717"/>
                <a:gd name="connsiteX12" fmla="*/ 282417 w 571820"/>
                <a:gd name="connsiteY12" fmla="*/ 1316717 h 1316717"/>
                <a:gd name="connsiteX13" fmla="*/ 282417 w 571820"/>
                <a:gd name="connsiteY13" fmla="*/ 1310367 h 1316717"/>
                <a:gd name="connsiteX14" fmla="*/ 262617 w 571820"/>
                <a:gd name="connsiteY14" fmla="*/ 1292372 h 1316717"/>
                <a:gd name="connsiteX15" fmla="*/ 0 w 571820"/>
                <a:gd name="connsiteY15" fmla="*/ 658358 h 1316717"/>
                <a:gd name="connsiteX16" fmla="*/ 262617 w 571820"/>
                <a:gd name="connsiteY16" fmla="*/ 24345 h 1316717"/>
                <a:gd name="connsiteX17" fmla="*/ 282417 w 571820"/>
                <a:gd name="connsiteY17" fmla="*/ 6349 h 1316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571820" h="1316717">
                  <a:moveTo>
                    <a:pt x="282417" y="0"/>
                  </a:moveTo>
                  <a:lnTo>
                    <a:pt x="285910" y="3175"/>
                  </a:lnTo>
                  <a:lnTo>
                    <a:pt x="287393" y="1827"/>
                  </a:lnTo>
                  <a:lnTo>
                    <a:pt x="289403" y="0"/>
                  </a:lnTo>
                  <a:lnTo>
                    <a:pt x="289403" y="6349"/>
                  </a:lnTo>
                  <a:lnTo>
                    <a:pt x="309203" y="24345"/>
                  </a:lnTo>
                  <a:cubicBezTo>
                    <a:pt x="471461" y="186603"/>
                    <a:pt x="571820" y="410761"/>
                    <a:pt x="571820" y="658359"/>
                  </a:cubicBezTo>
                  <a:cubicBezTo>
                    <a:pt x="571820" y="905956"/>
                    <a:pt x="471461" y="1130114"/>
                    <a:pt x="309203" y="1292372"/>
                  </a:cubicBezTo>
                  <a:lnTo>
                    <a:pt x="289403" y="1310368"/>
                  </a:lnTo>
                  <a:lnTo>
                    <a:pt x="289403" y="1316717"/>
                  </a:lnTo>
                  <a:lnTo>
                    <a:pt x="287393" y="1314890"/>
                  </a:lnTo>
                  <a:lnTo>
                    <a:pt x="285910" y="1313542"/>
                  </a:lnTo>
                  <a:lnTo>
                    <a:pt x="282417" y="1316717"/>
                  </a:lnTo>
                  <a:lnTo>
                    <a:pt x="282417" y="1310367"/>
                  </a:lnTo>
                  <a:lnTo>
                    <a:pt x="262617" y="1292372"/>
                  </a:lnTo>
                  <a:cubicBezTo>
                    <a:pt x="100359" y="1130113"/>
                    <a:pt x="0" y="905956"/>
                    <a:pt x="0" y="658358"/>
                  </a:cubicBezTo>
                  <a:cubicBezTo>
                    <a:pt x="0" y="410761"/>
                    <a:pt x="100359" y="186603"/>
                    <a:pt x="262617" y="24345"/>
                  </a:cubicBezTo>
                  <a:lnTo>
                    <a:pt x="282417" y="6349"/>
                  </a:lnTo>
                  <a:close/>
                </a:path>
              </a:pathLst>
            </a:custGeom>
            <a:solidFill>
              <a:schemeClr val="accent4">
                <a:alpha val="40000"/>
              </a:schemeClr>
            </a:solidFill>
            <a:ln w="127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037EB3-1772-4BA8-A95A-E5DBDFEA32B0}"/>
                </a:ext>
              </a:extLst>
            </p:cNvPr>
            <p:cNvGrpSpPr/>
            <p:nvPr/>
          </p:nvGrpSpPr>
          <p:grpSpPr>
            <a:xfrm rot="2700000" flipH="1">
              <a:off x="10112436" y="4359902"/>
              <a:ext cx="571820" cy="1620000"/>
              <a:chOff x="8482785" y="4330454"/>
              <a:chExt cx="571820" cy="1620000"/>
            </a:xfrm>
          </p:grpSpPr>
          <p:sp>
            <p:nvSpPr>
              <p:cNvPr id="18" name="Freeform: Shape 17">
                <a:extLst>
                  <a:ext uri="{FF2B5EF4-FFF2-40B4-BE49-F238E27FC236}">
                    <a16:creationId xmlns:a16="http://schemas.microsoft.com/office/drawing/2014/main" id="{A1F47AC1-63D0-47F3-9728-1A0A0543494B}"/>
                  </a:ext>
                </a:extLst>
              </p:cNvPr>
              <p:cNvSpPr/>
              <p:nvPr/>
            </p:nvSpPr>
            <p:spPr>
              <a:xfrm>
                <a:off x="8482785" y="4333632"/>
                <a:ext cx="571820" cy="1311956"/>
              </a:xfrm>
              <a:custGeom>
                <a:avLst/>
                <a:gdLst>
                  <a:gd name="connsiteX0" fmla="*/ 282417 w 571820"/>
                  <a:gd name="connsiteY0" fmla="*/ 0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82417 w 571820"/>
                  <a:gd name="connsiteY0" fmla="*/ 6349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17" fmla="*/ 282417 w 571820"/>
                  <a:gd name="connsiteY17" fmla="*/ 6349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289403 w 571820"/>
                  <a:gd name="connsiteY4" fmla="*/ 6349 h 1316717"/>
                  <a:gd name="connsiteX5" fmla="*/ 309203 w 571820"/>
                  <a:gd name="connsiteY5" fmla="*/ 24345 h 1316717"/>
                  <a:gd name="connsiteX6" fmla="*/ 571820 w 571820"/>
                  <a:gd name="connsiteY6" fmla="*/ 658359 h 1316717"/>
                  <a:gd name="connsiteX7" fmla="*/ 309203 w 571820"/>
                  <a:gd name="connsiteY7" fmla="*/ 1292372 h 1316717"/>
                  <a:gd name="connsiteX8" fmla="*/ 289403 w 571820"/>
                  <a:gd name="connsiteY8" fmla="*/ 1310368 h 1316717"/>
                  <a:gd name="connsiteX9" fmla="*/ 289403 w 571820"/>
                  <a:gd name="connsiteY9" fmla="*/ 1316717 h 1316717"/>
                  <a:gd name="connsiteX10" fmla="*/ 287393 w 571820"/>
                  <a:gd name="connsiteY10" fmla="*/ 1314890 h 1316717"/>
                  <a:gd name="connsiteX11" fmla="*/ 285910 w 571820"/>
                  <a:gd name="connsiteY11" fmla="*/ 1313542 h 1316717"/>
                  <a:gd name="connsiteX12" fmla="*/ 282417 w 571820"/>
                  <a:gd name="connsiteY12" fmla="*/ 1316717 h 1316717"/>
                  <a:gd name="connsiteX13" fmla="*/ 282417 w 571820"/>
                  <a:gd name="connsiteY13" fmla="*/ 1310367 h 1316717"/>
                  <a:gd name="connsiteX14" fmla="*/ 262617 w 571820"/>
                  <a:gd name="connsiteY14" fmla="*/ 1292372 h 1316717"/>
                  <a:gd name="connsiteX15" fmla="*/ 0 w 571820"/>
                  <a:gd name="connsiteY15" fmla="*/ 658358 h 1316717"/>
                  <a:gd name="connsiteX16" fmla="*/ 262617 w 571820"/>
                  <a:gd name="connsiteY16" fmla="*/ 24345 h 1316717"/>
                  <a:gd name="connsiteX0" fmla="*/ 262617 w 571820"/>
                  <a:gd name="connsiteY0" fmla="*/ 24345 h 1316717"/>
                  <a:gd name="connsiteX1" fmla="*/ 285910 w 571820"/>
                  <a:gd name="connsiteY1" fmla="*/ 3175 h 1316717"/>
                  <a:gd name="connsiteX2" fmla="*/ 287393 w 571820"/>
                  <a:gd name="connsiteY2" fmla="*/ 1827 h 1316717"/>
                  <a:gd name="connsiteX3" fmla="*/ 289403 w 571820"/>
                  <a:gd name="connsiteY3" fmla="*/ 0 h 1316717"/>
                  <a:gd name="connsiteX4" fmla="*/ 309203 w 571820"/>
                  <a:gd name="connsiteY4" fmla="*/ 24345 h 1316717"/>
                  <a:gd name="connsiteX5" fmla="*/ 571820 w 571820"/>
                  <a:gd name="connsiteY5" fmla="*/ 658359 h 1316717"/>
                  <a:gd name="connsiteX6" fmla="*/ 309203 w 571820"/>
                  <a:gd name="connsiteY6" fmla="*/ 1292372 h 1316717"/>
                  <a:gd name="connsiteX7" fmla="*/ 289403 w 571820"/>
                  <a:gd name="connsiteY7" fmla="*/ 1310368 h 1316717"/>
                  <a:gd name="connsiteX8" fmla="*/ 289403 w 571820"/>
                  <a:gd name="connsiteY8" fmla="*/ 1316717 h 1316717"/>
                  <a:gd name="connsiteX9" fmla="*/ 287393 w 571820"/>
                  <a:gd name="connsiteY9" fmla="*/ 1314890 h 1316717"/>
                  <a:gd name="connsiteX10" fmla="*/ 285910 w 571820"/>
                  <a:gd name="connsiteY10" fmla="*/ 1313542 h 1316717"/>
                  <a:gd name="connsiteX11" fmla="*/ 282417 w 571820"/>
                  <a:gd name="connsiteY11" fmla="*/ 1316717 h 1316717"/>
                  <a:gd name="connsiteX12" fmla="*/ 282417 w 571820"/>
                  <a:gd name="connsiteY12" fmla="*/ 1310367 h 1316717"/>
                  <a:gd name="connsiteX13" fmla="*/ 262617 w 571820"/>
                  <a:gd name="connsiteY13" fmla="*/ 1292372 h 1316717"/>
                  <a:gd name="connsiteX14" fmla="*/ 0 w 571820"/>
                  <a:gd name="connsiteY14" fmla="*/ 658358 h 1316717"/>
                  <a:gd name="connsiteX15" fmla="*/ 262617 w 571820"/>
                  <a:gd name="connsiteY15" fmla="*/ 24345 h 1316717"/>
                  <a:gd name="connsiteX0" fmla="*/ 262617 w 571820"/>
                  <a:gd name="connsiteY0" fmla="*/ 22518 h 1314890"/>
                  <a:gd name="connsiteX1" fmla="*/ 285910 w 571820"/>
                  <a:gd name="connsiteY1" fmla="*/ 1348 h 1314890"/>
                  <a:gd name="connsiteX2" fmla="*/ 287393 w 571820"/>
                  <a:gd name="connsiteY2" fmla="*/ 0 h 1314890"/>
                  <a:gd name="connsiteX3" fmla="*/ 309203 w 571820"/>
                  <a:gd name="connsiteY3" fmla="*/ 22518 h 1314890"/>
                  <a:gd name="connsiteX4" fmla="*/ 571820 w 571820"/>
                  <a:gd name="connsiteY4" fmla="*/ 656532 h 1314890"/>
                  <a:gd name="connsiteX5" fmla="*/ 309203 w 571820"/>
                  <a:gd name="connsiteY5" fmla="*/ 1290545 h 1314890"/>
                  <a:gd name="connsiteX6" fmla="*/ 289403 w 571820"/>
                  <a:gd name="connsiteY6" fmla="*/ 1308541 h 1314890"/>
                  <a:gd name="connsiteX7" fmla="*/ 289403 w 571820"/>
                  <a:gd name="connsiteY7" fmla="*/ 1314890 h 1314890"/>
                  <a:gd name="connsiteX8" fmla="*/ 287393 w 571820"/>
                  <a:gd name="connsiteY8" fmla="*/ 1313063 h 1314890"/>
                  <a:gd name="connsiteX9" fmla="*/ 285910 w 571820"/>
                  <a:gd name="connsiteY9" fmla="*/ 1311715 h 1314890"/>
                  <a:gd name="connsiteX10" fmla="*/ 282417 w 571820"/>
                  <a:gd name="connsiteY10" fmla="*/ 1314890 h 1314890"/>
                  <a:gd name="connsiteX11" fmla="*/ 282417 w 571820"/>
                  <a:gd name="connsiteY11" fmla="*/ 1308540 h 1314890"/>
                  <a:gd name="connsiteX12" fmla="*/ 262617 w 571820"/>
                  <a:gd name="connsiteY12" fmla="*/ 1290545 h 1314890"/>
                  <a:gd name="connsiteX13" fmla="*/ 0 w 571820"/>
                  <a:gd name="connsiteY13" fmla="*/ 656531 h 1314890"/>
                  <a:gd name="connsiteX14" fmla="*/ 262617 w 571820"/>
                  <a:gd name="connsiteY14" fmla="*/ 22518 h 1314890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82417 w 571820"/>
                  <a:gd name="connsiteY10" fmla="*/ 1307192 h 1313542"/>
                  <a:gd name="connsiteX11" fmla="*/ 262617 w 571820"/>
                  <a:gd name="connsiteY11" fmla="*/ 1289197 h 1313542"/>
                  <a:gd name="connsiteX12" fmla="*/ 0 w 571820"/>
                  <a:gd name="connsiteY12" fmla="*/ 655183 h 1313542"/>
                  <a:gd name="connsiteX13" fmla="*/ 262617 w 571820"/>
                  <a:gd name="connsiteY13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82417 w 571820"/>
                  <a:gd name="connsiteY9" fmla="*/ 1313542 h 1313542"/>
                  <a:gd name="connsiteX10" fmla="*/ 262617 w 571820"/>
                  <a:gd name="connsiteY10" fmla="*/ 1289197 h 1313542"/>
                  <a:gd name="connsiteX11" fmla="*/ 0 w 571820"/>
                  <a:gd name="connsiteY11" fmla="*/ 655183 h 1313542"/>
                  <a:gd name="connsiteX12" fmla="*/ 262617 w 571820"/>
                  <a:gd name="connsiteY12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85910 w 571820"/>
                  <a:gd name="connsiteY8" fmla="*/ 1310367 h 1313542"/>
                  <a:gd name="connsiteX9" fmla="*/ 262617 w 571820"/>
                  <a:gd name="connsiteY9" fmla="*/ 1289197 h 1313542"/>
                  <a:gd name="connsiteX10" fmla="*/ 0 w 571820"/>
                  <a:gd name="connsiteY10" fmla="*/ 655183 h 1313542"/>
                  <a:gd name="connsiteX11" fmla="*/ 262617 w 571820"/>
                  <a:gd name="connsiteY11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87393 w 571820"/>
                  <a:gd name="connsiteY7" fmla="*/ 1311715 h 1313542"/>
                  <a:gd name="connsiteX8" fmla="*/ 262617 w 571820"/>
                  <a:gd name="connsiteY8" fmla="*/ 1289197 h 1313542"/>
                  <a:gd name="connsiteX9" fmla="*/ 0 w 571820"/>
                  <a:gd name="connsiteY9" fmla="*/ 655183 h 1313542"/>
                  <a:gd name="connsiteX10" fmla="*/ 262617 w 571820"/>
                  <a:gd name="connsiteY10" fmla="*/ 21170 h 1313542"/>
                  <a:gd name="connsiteX0" fmla="*/ 262617 w 571820"/>
                  <a:gd name="connsiteY0" fmla="*/ 21170 h 1313542"/>
                  <a:gd name="connsiteX1" fmla="*/ 285910 w 571820"/>
                  <a:gd name="connsiteY1" fmla="*/ 0 h 1313542"/>
                  <a:gd name="connsiteX2" fmla="*/ 309203 w 571820"/>
                  <a:gd name="connsiteY2" fmla="*/ 21170 h 1313542"/>
                  <a:gd name="connsiteX3" fmla="*/ 571820 w 571820"/>
                  <a:gd name="connsiteY3" fmla="*/ 655184 h 1313542"/>
                  <a:gd name="connsiteX4" fmla="*/ 309203 w 571820"/>
                  <a:gd name="connsiteY4" fmla="*/ 1289197 h 1313542"/>
                  <a:gd name="connsiteX5" fmla="*/ 289403 w 571820"/>
                  <a:gd name="connsiteY5" fmla="*/ 1307193 h 1313542"/>
                  <a:gd name="connsiteX6" fmla="*/ 289403 w 571820"/>
                  <a:gd name="connsiteY6" fmla="*/ 1313542 h 1313542"/>
                  <a:gd name="connsiteX7" fmla="*/ 262617 w 571820"/>
                  <a:gd name="connsiteY7" fmla="*/ 1289197 h 1313542"/>
                  <a:gd name="connsiteX8" fmla="*/ 0 w 571820"/>
                  <a:gd name="connsiteY8" fmla="*/ 655183 h 1313542"/>
                  <a:gd name="connsiteX9" fmla="*/ 262617 w 571820"/>
                  <a:gd name="connsiteY9" fmla="*/ 21170 h 1313542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9403 w 571820"/>
                  <a:gd name="connsiteY5" fmla="*/ 1307193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64739"/>
                  <a:gd name="connsiteX1" fmla="*/ 285910 w 571820"/>
                  <a:gd name="connsiteY1" fmla="*/ 0 h 1364739"/>
                  <a:gd name="connsiteX2" fmla="*/ 309203 w 571820"/>
                  <a:gd name="connsiteY2" fmla="*/ 21170 h 1364739"/>
                  <a:gd name="connsiteX3" fmla="*/ 571820 w 571820"/>
                  <a:gd name="connsiteY3" fmla="*/ 655184 h 1364739"/>
                  <a:gd name="connsiteX4" fmla="*/ 309203 w 571820"/>
                  <a:gd name="connsiteY4" fmla="*/ 1289197 h 1364739"/>
                  <a:gd name="connsiteX5" fmla="*/ 285832 w 571820"/>
                  <a:gd name="connsiteY5" fmla="*/ 1311956 h 1364739"/>
                  <a:gd name="connsiteX6" fmla="*/ 177485 w 571820"/>
                  <a:gd name="connsiteY6" fmla="*/ 1364739 h 1364739"/>
                  <a:gd name="connsiteX7" fmla="*/ 262617 w 571820"/>
                  <a:gd name="connsiteY7" fmla="*/ 1289197 h 1364739"/>
                  <a:gd name="connsiteX8" fmla="*/ 0 w 571820"/>
                  <a:gd name="connsiteY8" fmla="*/ 655183 h 1364739"/>
                  <a:gd name="connsiteX9" fmla="*/ 262617 w 571820"/>
                  <a:gd name="connsiteY9" fmla="*/ 21170 h 1364739"/>
                  <a:gd name="connsiteX0" fmla="*/ 262617 w 571820"/>
                  <a:gd name="connsiteY0" fmla="*/ 21170 h 1311956"/>
                  <a:gd name="connsiteX1" fmla="*/ 285910 w 571820"/>
                  <a:gd name="connsiteY1" fmla="*/ 0 h 1311956"/>
                  <a:gd name="connsiteX2" fmla="*/ 309203 w 571820"/>
                  <a:gd name="connsiteY2" fmla="*/ 21170 h 1311956"/>
                  <a:gd name="connsiteX3" fmla="*/ 571820 w 571820"/>
                  <a:gd name="connsiteY3" fmla="*/ 655184 h 1311956"/>
                  <a:gd name="connsiteX4" fmla="*/ 309203 w 571820"/>
                  <a:gd name="connsiteY4" fmla="*/ 1289197 h 1311956"/>
                  <a:gd name="connsiteX5" fmla="*/ 285832 w 571820"/>
                  <a:gd name="connsiteY5" fmla="*/ 1311956 h 1311956"/>
                  <a:gd name="connsiteX6" fmla="*/ 262617 w 571820"/>
                  <a:gd name="connsiteY6" fmla="*/ 1289197 h 1311956"/>
                  <a:gd name="connsiteX7" fmla="*/ 0 w 571820"/>
                  <a:gd name="connsiteY7" fmla="*/ 655183 h 1311956"/>
                  <a:gd name="connsiteX8" fmla="*/ 262617 w 571820"/>
                  <a:gd name="connsiteY8" fmla="*/ 21170 h 13119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571820" h="1311956">
                    <a:moveTo>
                      <a:pt x="262617" y="21170"/>
                    </a:moveTo>
                    <a:lnTo>
                      <a:pt x="285910" y="0"/>
                    </a:lnTo>
                    <a:lnTo>
                      <a:pt x="309203" y="21170"/>
                    </a:lnTo>
                    <a:cubicBezTo>
                      <a:pt x="471461" y="183428"/>
                      <a:pt x="571820" y="407586"/>
                      <a:pt x="571820" y="655184"/>
                    </a:cubicBezTo>
                    <a:cubicBezTo>
                      <a:pt x="571820" y="902781"/>
                      <a:pt x="471461" y="1126939"/>
                      <a:pt x="309203" y="1289197"/>
                    </a:cubicBezTo>
                    <a:lnTo>
                      <a:pt x="285832" y="1311956"/>
                    </a:lnTo>
                    <a:lnTo>
                      <a:pt x="262617" y="1289197"/>
                    </a:lnTo>
                    <a:cubicBezTo>
                      <a:pt x="100359" y="1126938"/>
                      <a:pt x="0" y="902781"/>
                      <a:pt x="0" y="655183"/>
                    </a:cubicBezTo>
                    <a:cubicBezTo>
                      <a:pt x="0" y="407586"/>
                      <a:pt x="100359" y="183428"/>
                      <a:pt x="262617" y="21170"/>
                    </a:cubicBez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803A57D6-0C36-4560-A08A-16768551EF6F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8768695" y="4330454"/>
                <a:ext cx="0" cy="1620000"/>
              </a:xfrm>
              <a:prstGeom prst="line">
                <a:avLst/>
              </a:prstGeom>
              <a:ln w="127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extLst>
      <p:ext uri="{BB962C8B-B14F-4D97-AF65-F5344CB8AC3E}">
        <p14:creationId xmlns:p14="http://schemas.microsoft.com/office/powerpoint/2010/main" val="14353336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AB794F-0C7D-47A6-A355-9B54F3A08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518BEFC-5F95-43C3-A662-CF24426CB37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500" y="1790700"/>
            <a:ext cx="10026650" cy="39782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020A41-C226-41AB-8766-C9BF3E9BF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7795E9-017B-4505-810D-A5F553A56B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26A1BD-3429-4C11-B230-8AD083EC3E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24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A11CA2-18BF-408B-A40C-B43A0A7B80F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899079" y="1079500"/>
            <a:ext cx="1292662" cy="4689476"/>
          </a:xfrm>
        </p:spPr>
        <p:txBody>
          <a:bodyPr vert="eaVer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AE424B6-12FC-41A1-AF7C-7E3931D972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079499" y="1079500"/>
            <a:ext cx="8495943" cy="468947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5CF957-F921-48CF-97FE-91190C1AE9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53F49D-6E0C-47F7-BAAD-A427913DC4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38A122-F390-46CF-BECF-3AE05CA58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3065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217A-A229-4751-8D09-0CAD914F62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9DEA33-60C3-4B28-B3EF-E93D6D46A3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7D3B28-C66B-4279-AB67-2BC1D01239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28FF39-A0DA-4F77-9297-B83C86B575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7D65A-9D4E-42F6-A8BF-1EEAFB180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117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017BB-B242-4CC6-887C-83E08CE2D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252663"/>
            <a:ext cx="4457700" cy="2349500"/>
          </a:xfrm>
        </p:spPr>
        <p:txBody>
          <a:bodyPr anchor="ctr" anchorCtr="0">
            <a:normAutofit/>
          </a:bodyPr>
          <a:lstStyle>
            <a:lvl1pPr algn="ctr"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695823-EA83-493F-8FEC-C72B5B9CF2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54800" y="2252664"/>
            <a:ext cx="4451348" cy="2349500"/>
          </a:xfrm>
        </p:spPr>
        <p:txBody>
          <a:bodyPr anchor="ctr" anchorCtr="0"/>
          <a:lstStyle>
            <a:lvl1pPr marL="0" indent="0">
              <a:buNone/>
              <a:defRPr sz="2400" i="1">
                <a:solidFill>
                  <a:schemeClr val="tx1">
                    <a:alpha val="7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E08E54-36BB-4AB4-BE1F-5FA8207BEAF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453A6A-C55A-40A1-A3BB-DB417047F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D6E656-7AC0-4BD3-AFE5-4B5122E2F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E9ABE19D-0B51-4388-93D1-0CD6B767115D}"/>
              </a:ext>
            </a:extLst>
          </p:cNvPr>
          <p:cNvGrpSpPr/>
          <p:nvPr/>
        </p:nvGrpSpPr>
        <p:grpSpPr>
          <a:xfrm>
            <a:off x="999771" y="932104"/>
            <a:ext cx="913428" cy="1032464"/>
            <a:chOff x="999771" y="932104"/>
            <a:chExt cx="913428" cy="1032464"/>
          </a:xfrm>
        </p:grpSpPr>
        <p:grpSp>
          <p:nvGrpSpPr>
            <p:cNvPr id="21" name="Group 20">
              <a:extLst>
                <a:ext uri="{FF2B5EF4-FFF2-40B4-BE49-F238E27FC236}">
                  <a16:creationId xmlns:a16="http://schemas.microsoft.com/office/drawing/2014/main" id="{46226ED6-7133-4222-9552-0EA4B1B3C9FB}"/>
                </a:ext>
              </a:extLst>
            </p:cNvPr>
            <p:cNvGrpSpPr/>
            <p:nvPr/>
          </p:nvGrpSpPr>
          <p:grpSpPr>
            <a:xfrm rot="8100000" flipV="1">
              <a:off x="1047457" y="1290386"/>
              <a:ext cx="865742" cy="628383"/>
              <a:chOff x="558167" y="958515"/>
              <a:chExt cx="865742" cy="628383"/>
            </a:xfrm>
            <a:solidFill>
              <a:schemeClr val="accent3"/>
            </a:solidFill>
          </p:grpSpPr>
          <p:sp>
            <p:nvSpPr>
              <p:cNvPr id="28" name="Freeform: Shape 27">
                <a:extLst>
                  <a:ext uri="{FF2B5EF4-FFF2-40B4-BE49-F238E27FC236}">
                    <a16:creationId xmlns:a16="http://schemas.microsoft.com/office/drawing/2014/main" id="{BE810E40-D42F-4034-93BA-54446465D20B}"/>
                  </a:ext>
                </a:extLst>
              </p:cNvPr>
              <p:cNvSpPr/>
              <p:nvPr/>
            </p:nvSpPr>
            <p:spPr>
              <a:xfrm rot="8100000" flipH="1">
                <a:off x="558167" y="1122160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:a16="http://schemas.microsoft.com/office/drawing/2014/main" id="{60F6BFC2-CA89-42B8-8A5A-E9F26BA87FBB}"/>
                  </a:ext>
                </a:extLst>
              </p:cNvPr>
              <p:cNvSpPr/>
              <p:nvPr/>
            </p:nvSpPr>
            <p:spPr>
              <a:xfrm rot="5400000" flipH="1">
                <a:off x="959170" y="95851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solidFill>
                <a:schemeClr val="accent4">
                  <a:alpha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1CA36485-DC1D-48C9-91B2-425DBC66D471}"/>
                </a:ext>
              </a:extLst>
            </p:cNvPr>
            <p:cNvGrpSpPr/>
            <p:nvPr/>
          </p:nvGrpSpPr>
          <p:grpSpPr>
            <a:xfrm rot="10800000" flipH="1" flipV="1">
              <a:off x="999771" y="932104"/>
              <a:ext cx="864005" cy="1032464"/>
              <a:chOff x="2207971" y="2384401"/>
              <a:chExt cx="864005" cy="1032464"/>
            </a:xfrm>
          </p:grpSpPr>
          <p:sp>
            <p:nvSpPr>
              <p:cNvPr id="23" name="Freeform: Shape 22">
                <a:extLst>
                  <a:ext uri="{FF2B5EF4-FFF2-40B4-BE49-F238E27FC236}">
                    <a16:creationId xmlns:a16="http://schemas.microsoft.com/office/drawing/2014/main" id="{0ACF276E-196C-4923-B7D1-48A8E6A1669C}"/>
                  </a:ext>
                </a:extLst>
              </p:cNvPr>
              <p:cNvSpPr/>
              <p:nvPr/>
            </p:nvSpPr>
            <p:spPr>
              <a:xfrm rot="13500000">
                <a:off x="2207971" y="2856305"/>
                <a:ext cx="464739" cy="464739"/>
              </a:xfrm>
              <a:custGeom>
                <a:avLst/>
                <a:gdLst>
                  <a:gd name="connsiteX0" fmla="*/ 464132 w 464739"/>
                  <a:gd name="connsiteY0" fmla="*/ 463881 h 464739"/>
                  <a:gd name="connsiteX1" fmla="*/ 463891 w 464739"/>
                  <a:gd name="connsiteY1" fmla="*/ 463892 h 464739"/>
                  <a:gd name="connsiteX2" fmla="*/ 463880 w 464739"/>
                  <a:gd name="connsiteY2" fmla="*/ 464132 h 464739"/>
                  <a:gd name="connsiteX3" fmla="*/ 463651 w 464739"/>
                  <a:gd name="connsiteY3" fmla="*/ 463904 h 464739"/>
                  <a:gd name="connsiteX4" fmla="*/ 446142 w 464739"/>
                  <a:gd name="connsiteY4" fmla="*/ 464739 h 464739"/>
                  <a:gd name="connsiteX5" fmla="*/ 130673 w 464739"/>
                  <a:gd name="connsiteY5" fmla="*/ 334067 h 464739"/>
                  <a:gd name="connsiteX6" fmla="*/ 0 w 464739"/>
                  <a:gd name="connsiteY6" fmla="*/ 18597 h 464739"/>
                  <a:gd name="connsiteX7" fmla="*/ 836 w 464739"/>
                  <a:gd name="connsiteY7" fmla="*/ 1089 h 464739"/>
                  <a:gd name="connsiteX8" fmla="*/ 607 w 464739"/>
                  <a:gd name="connsiteY8" fmla="*/ 859 h 464739"/>
                  <a:gd name="connsiteX9" fmla="*/ 848 w 464739"/>
                  <a:gd name="connsiteY9" fmla="*/ 848 h 464739"/>
                  <a:gd name="connsiteX10" fmla="*/ 859 w 464739"/>
                  <a:gd name="connsiteY10" fmla="*/ 607 h 464739"/>
                  <a:gd name="connsiteX11" fmla="*/ 1089 w 464739"/>
                  <a:gd name="connsiteY11" fmla="*/ 836 h 464739"/>
                  <a:gd name="connsiteX12" fmla="*/ 18597 w 464739"/>
                  <a:gd name="connsiteY12" fmla="*/ 0 h 464739"/>
                  <a:gd name="connsiteX13" fmla="*/ 334067 w 464739"/>
                  <a:gd name="connsiteY13" fmla="*/ 130672 h 464739"/>
                  <a:gd name="connsiteX14" fmla="*/ 464739 w 464739"/>
                  <a:gd name="connsiteY14" fmla="*/ 446142 h 464739"/>
                  <a:gd name="connsiteX15" fmla="*/ 463903 w 464739"/>
                  <a:gd name="connsiteY15" fmla="*/ 463652 h 46473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9" h="464739">
                    <a:moveTo>
                      <a:pt x="464132" y="463881"/>
                    </a:moveTo>
                    <a:lnTo>
                      <a:pt x="463891" y="463892"/>
                    </a:lnTo>
                    <a:lnTo>
                      <a:pt x="463880" y="464132"/>
                    </a:lnTo>
                    <a:lnTo>
                      <a:pt x="463651" y="463904"/>
                    </a:lnTo>
                    <a:lnTo>
                      <a:pt x="446142" y="464739"/>
                    </a:lnTo>
                    <a:cubicBezTo>
                      <a:pt x="331965" y="464739"/>
                      <a:pt x="217787" y="421182"/>
                      <a:pt x="130673" y="334067"/>
                    </a:cubicBezTo>
                    <a:cubicBezTo>
                      <a:pt x="43558" y="246953"/>
                      <a:pt x="1" y="132775"/>
                      <a:pt x="0" y="18597"/>
                    </a:cubicBezTo>
                    <a:lnTo>
                      <a:pt x="836" y="1089"/>
                    </a:lnTo>
                    <a:lnTo>
                      <a:pt x="607" y="859"/>
                    </a:lnTo>
                    <a:lnTo>
                      <a:pt x="848" y="848"/>
                    </a:lnTo>
                    <a:lnTo>
                      <a:pt x="859" y="607"/>
                    </a:lnTo>
                    <a:lnTo>
                      <a:pt x="1089" y="836"/>
                    </a:lnTo>
                    <a:lnTo>
                      <a:pt x="18597" y="0"/>
                    </a:lnTo>
                    <a:cubicBezTo>
                      <a:pt x="132775" y="0"/>
                      <a:pt x="246952" y="43557"/>
                      <a:pt x="334067" y="130672"/>
                    </a:cubicBezTo>
                    <a:cubicBezTo>
                      <a:pt x="421182" y="217787"/>
                      <a:pt x="464739" y="331964"/>
                      <a:pt x="464739" y="446142"/>
                    </a:cubicBezTo>
                    <a:lnTo>
                      <a:pt x="463903" y="463652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chemeClr val="tx1"/>
                  </a:solidFill>
                </a:endParaRPr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:a16="http://schemas.microsoft.com/office/drawing/2014/main" id="{FFE3686C-DFF6-4995-81B8-FA38F5BB0401}"/>
                  </a:ext>
                </a:extLst>
              </p:cNvPr>
              <p:cNvSpPr/>
              <p:nvPr/>
            </p:nvSpPr>
            <p:spPr>
              <a:xfrm rot="10800000">
                <a:off x="2607238" y="2688467"/>
                <a:ext cx="464738" cy="464738"/>
              </a:xfrm>
              <a:custGeom>
                <a:avLst/>
                <a:gdLst>
                  <a:gd name="connsiteX0" fmla="*/ 446142 w 464738"/>
                  <a:gd name="connsiteY0" fmla="*/ 464738 h 464738"/>
                  <a:gd name="connsiteX1" fmla="*/ 130673 w 464738"/>
                  <a:gd name="connsiteY1" fmla="*/ 334066 h 464738"/>
                  <a:gd name="connsiteX2" fmla="*/ 0 w 464738"/>
                  <a:gd name="connsiteY2" fmla="*/ 18596 h 464738"/>
                  <a:gd name="connsiteX3" fmla="*/ 836 w 464738"/>
                  <a:gd name="connsiteY3" fmla="*/ 1089 h 464738"/>
                  <a:gd name="connsiteX4" fmla="*/ 606 w 464738"/>
                  <a:gd name="connsiteY4" fmla="*/ 859 h 464738"/>
                  <a:gd name="connsiteX5" fmla="*/ 848 w 464738"/>
                  <a:gd name="connsiteY5" fmla="*/ 848 h 464738"/>
                  <a:gd name="connsiteX6" fmla="*/ 859 w 464738"/>
                  <a:gd name="connsiteY6" fmla="*/ 606 h 464738"/>
                  <a:gd name="connsiteX7" fmla="*/ 1089 w 464738"/>
                  <a:gd name="connsiteY7" fmla="*/ 836 h 464738"/>
                  <a:gd name="connsiteX8" fmla="*/ 18596 w 464738"/>
                  <a:gd name="connsiteY8" fmla="*/ 0 h 464738"/>
                  <a:gd name="connsiteX9" fmla="*/ 334066 w 464738"/>
                  <a:gd name="connsiteY9" fmla="*/ 130672 h 464738"/>
                  <a:gd name="connsiteX10" fmla="*/ 464738 w 464738"/>
                  <a:gd name="connsiteY10" fmla="*/ 446142 h 464738"/>
                  <a:gd name="connsiteX11" fmla="*/ 463902 w 464738"/>
                  <a:gd name="connsiteY11" fmla="*/ 463650 h 464738"/>
                  <a:gd name="connsiteX12" fmla="*/ 464132 w 464738"/>
                  <a:gd name="connsiteY12" fmla="*/ 463880 h 464738"/>
                  <a:gd name="connsiteX13" fmla="*/ 463891 w 464738"/>
                  <a:gd name="connsiteY13" fmla="*/ 463892 h 464738"/>
                  <a:gd name="connsiteX14" fmla="*/ 463879 w 464738"/>
                  <a:gd name="connsiteY14" fmla="*/ 464132 h 464738"/>
                  <a:gd name="connsiteX15" fmla="*/ 463650 w 464738"/>
                  <a:gd name="connsiteY15" fmla="*/ 463903 h 46473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464738" h="464738">
                    <a:moveTo>
                      <a:pt x="446142" y="464738"/>
                    </a:moveTo>
                    <a:cubicBezTo>
                      <a:pt x="331965" y="464738"/>
                      <a:pt x="217787" y="421181"/>
                      <a:pt x="130673" y="334066"/>
                    </a:cubicBezTo>
                    <a:cubicBezTo>
                      <a:pt x="43558" y="246952"/>
                      <a:pt x="1" y="132774"/>
                      <a:pt x="0" y="18596"/>
                    </a:cubicBezTo>
                    <a:lnTo>
                      <a:pt x="836" y="1089"/>
                    </a:lnTo>
                    <a:lnTo>
                      <a:pt x="606" y="859"/>
                    </a:lnTo>
                    <a:lnTo>
                      <a:pt x="848" y="848"/>
                    </a:lnTo>
                    <a:lnTo>
                      <a:pt x="859" y="606"/>
                    </a:lnTo>
                    <a:lnTo>
                      <a:pt x="1089" y="836"/>
                    </a:lnTo>
                    <a:lnTo>
                      <a:pt x="18596" y="0"/>
                    </a:lnTo>
                    <a:cubicBezTo>
                      <a:pt x="132774" y="0"/>
                      <a:pt x="246951" y="43557"/>
                      <a:pt x="334066" y="130672"/>
                    </a:cubicBezTo>
                    <a:cubicBezTo>
                      <a:pt x="421181" y="217787"/>
                      <a:pt x="464738" y="331964"/>
                      <a:pt x="464738" y="446142"/>
                    </a:cubicBezTo>
                    <a:lnTo>
                      <a:pt x="463902" y="463650"/>
                    </a:lnTo>
                    <a:lnTo>
                      <a:pt x="464132" y="463880"/>
                    </a:lnTo>
                    <a:lnTo>
                      <a:pt x="463891" y="463892"/>
                    </a:lnTo>
                    <a:lnTo>
                      <a:pt x="463879" y="464132"/>
                    </a:lnTo>
                    <a:lnTo>
                      <a:pt x="463650" y="463903"/>
                    </a:lnTo>
                    <a:close/>
                  </a:path>
                </a:pathLst>
              </a:cu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  <p:grpSp>
            <p:nvGrpSpPr>
              <p:cNvPr id="25" name="Group 24">
                <a:extLst>
                  <a:ext uri="{FF2B5EF4-FFF2-40B4-BE49-F238E27FC236}">
                    <a16:creationId xmlns:a16="http://schemas.microsoft.com/office/drawing/2014/main" id="{9DCBF653-CCB9-47B2-9DD9-68847A45D82D}"/>
                  </a:ext>
                </a:extLst>
              </p:cNvPr>
              <p:cNvGrpSpPr/>
              <p:nvPr/>
            </p:nvGrpSpPr>
            <p:grpSpPr>
              <a:xfrm>
                <a:off x="2440769" y="2384401"/>
                <a:ext cx="313009" cy="1032464"/>
                <a:chOff x="2440769" y="2384401"/>
                <a:chExt cx="313009" cy="1032464"/>
              </a:xfrm>
            </p:grpSpPr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7F081A1F-C7C9-4907-AAED-B4E9B64973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0800000" flipH="1">
                  <a:off x="2440769" y="2516865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Straight Connector 26">
                  <a:extLst>
                    <a:ext uri="{FF2B5EF4-FFF2-40B4-BE49-F238E27FC236}">
                      <a16:creationId xmlns:a16="http://schemas.microsoft.com/office/drawing/2014/main" id="{34F8F89A-0719-4D9A-8379-9EEBD720105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8100000" flipH="1">
                  <a:off x="2753778" y="2384401"/>
                  <a:ext cx="0" cy="900000"/>
                </a:xfrm>
                <a:prstGeom prst="line">
                  <a:avLst/>
                </a:prstGeom>
                <a:ln w="127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  <p:grpSp>
        <p:nvGrpSpPr>
          <p:cNvPr id="30" name="Group 29">
            <a:extLst>
              <a:ext uri="{FF2B5EF4-FFF2-40B4-BE49-F238E27FC236}">
                <a16:creationId xmlns:a16="http://schemas.microsoft.com/office/drawing/2014/main" id="{E7AA5779-FF0F-4ACF-A56C-710A4CDEC8A3}"/>
              </a:ext>
            </a:extLst>
          </p:cNvPr>
          <p:cNvGrpSpPr/>
          <p:nvPr/>
        </p:nvGrpSpPr>
        <p:grpSpPr>
          <a:xfrm>
            <a:off x="1437136" y="649304"/>
            <a:ext cx="388541" cy="388541"/>
            <a:chOff x="5752675" y="5440856"/>
            <a:chExt cx="388541" cy="388541"/>
          </a:xfrm>
        </p:grpSpPr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5F0ADB13-4626-4F84-B513-0B58E65C248E}"/>
                </a:ext>
              </a:extLst>
            </p:cNvPr>
            <p:cNvSpPr/>
            <p:nvPr/>
          </p:nvSpPr>
          <p:spPr>
            <a:xfrm rot="10800000">
              <a:off x="5800801" y="5488982"/>
              <a:ext cx="340415" cy="340415"/>
            </a:xfrm>
            <a:prstGeom prst="ellipse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AF46BC46-AD78-4932-95BA-D3009154CA7A}"/>
                </a:ext>
              </a:extLst>
            </p:cNvPr>
            <p:cNvSpPr/>
            <p:nvPr/>
          </p:nvSpPr>
          <p:spPr>
            <a:xfrm>
              <a:off x="5752675" y="5440856"/>
              <a:ext cx="340415" cy="340415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38118F0-6EA8-4901-9161-9101C6DDD97E}"/>
              </a:ext>
            </a:extLst>
          </p:cNvPr>
          <p:cNvCxnSpPr>
            <a:cxnSpLocks/>
          </p:cNvCxnSpPr>
          <p:nvPr/>
        </p:nvCxnSpPr>
        <p:spPr>
          <a:xfrm rot="16200000" flipH="1">
            <a:off x="5826000" y="342900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126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ED013D-A80D-4455-B886-0C3448294C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99D3AB-20B9-4D90-8106-506F443682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F9DF39-257F-4C10-A7B4-1AA1C66F28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66000" y="1790700"/>
            <a:ext cx="4740150" cy="39782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E57E5E-B324-4633-AB65-4A53498B9FA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42A16D-8423-4C91-B839-F95380250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63AD46B-C875-4F91-8991-4A4E5D768D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8725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170C3-74D3-4445-A879-4F7CF42ED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</p:spPr>
        <p:txBody>
          <a:bodyPr>
            <a:normAutofit/>
          </a:bodyPr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B64494-3C1C-49FE-ADB2-6F41CEEA8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E19A6-8340-43A4-9B30-A27DEB9E2B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079500" y="2525561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9D4B31-0090-483A-BF84-CEA2B22D51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64950" y="1854200"/>
            <a:ext cx="4741200" cy="553998"/>
          </a:xfrm>
        </p:spPr>
        <p:txBody>
          <a:bodyPr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>
                    <a:alpha val="8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8DB9E9-0BD8-4F85-9342-5C5BA0D35C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64950" y="2525560"/>
            <a:ext cx="4741200" cy="32434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AE3D3E-6168-45C3-BAB4-04FFFB9835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A8F8D02-7CCF-4321-847A-CD553E52A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F966368-2A9A-4617-A2A9-E4E9ACD063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0548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90855A-C7D7-455F-BD47-AB4221DD02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4689475"/>
          </a:xfrm>
        </p:spPr>
        <p:txBody>
          <a:bodyPr anchor="ctr"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29F6FD-C2F8-4688-B52A-ED76F48B8B4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358F0F-237C-4F8E-A5A7-48269F700B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8C3629E-70C3-44A4-A268-2194CD424A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20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F0232D4-EC56-49D3-B967-D972B5E5E2C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2C3171-136A-405F-B1CF-C0DAFAA21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523E7E-BA29-40D2-BE24-10E7F7050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224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3607EF-706F-47DD-B487-7C3E4EDE19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1607" y="1011238"/>
            <a:ext cx="3906000" cy="1292400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298442-7D9F-4D62-866B-FBA382F06C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37200" y="955230"/>
            <a:ext cx="5583193" cy="4813745"/>
          </a:xfrm>
        </p:spPr>
        <p:txBody>
          <a:bodyPr/>
          <a:lstStyle>
            <a:lvl1pPr marL="0" indent="0">
              <a:lnSpc>
                <a:spcPct val="100000"/>
              </a:lnSpc>
              <a:buFontTx/>
              <a:buNone/>
              <a:defRPr sz="4800"/>
            </a:lvl1pPr>
            <a:lvl2pPr marL="0">
              <a:lnSpc>
                <a:spcPct val="100000"/>
              </a:lnSpc>
              <a:defRPr sz="4800"/>
            </a:lvl2pPr>
            <a:lvl3pPr marL="0" indent="0">
              <a:buNone/>
              <a:defRPr sz="2000"/>
            </a:lvl3pPr>
            <a:lvl4pPr marL="0">
              <a:defRPr sz="2000"/>
            </a:lvl4pPr>
            <a:lvl5pPr marL="360000"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7D1DB7-AC43-460E-B3C5-9F8B37D1B5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499" y="2664000"/>
            <a:ext cx="3905999" cy="31068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0C5DE9-6995-4F6E-AF64-6CE9A677971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8BC655-2B4D-48CA-90B9-740400332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14A7E0-1D83-4CE0-9FFE-3EEE2B3C2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46781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F7F85-950A-4BED-AE31-5C85DE4FA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1" y="1011238"/>
            <a:ext cx="3905250" cy="1292662"/>
          </a:xfrm>
        </p:spPr>
        <p:txBody>
          <a:bodyPr anchor="t" anchorCtr="0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13A008-3741-4305-8A06-C0D8404A32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537200" y="531813"/>
            <a:ext cx="6113812" cy="578484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2ADC63-3365-4920-AF26-600F4D2EA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079500" y="2663825"/>
            <a:ext cx="3905250" cy="310515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C161BE-EF8B-4F4D-8197-61442EBC46B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/>
          <a:lstStyle/>
          <a:p>
            <a:fld id="{64F0E216-BA48-4F04-AC4F-645AA0DD6AC6}" type="datetimeFigureOut">
              <a:rPr lang="en-US" smtClean="0"/>
              <a:t>7/18/23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37897-BFE5-414E-9334-53116988DC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F5BF024-9A20-4B80-976D-420DCCD16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/>
          <a:lstStyle/>
          <a:p>
            <a:fld id="{D39607A7-8386-47DB-8578-DDEDD194E5D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7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700152-D18D-4405-8FB2-5985831B5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11238"/>
            <a:ext cx="10026650" cy="655637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2E92E1-0C4A-474E-8E29-8DB404101B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79500" y="1790700"/>
            <a:ext cx="10026650" cy="3978275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22E245-B48B-4526-8D2D-9475E64B06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41338" y="6401999"/>
            <a:ext cx="2206625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l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64F0E216-BA48-4F04-AC4F-645AA0DD6AC6}" type="datetimeFigureOut">
              <a:rPr lang="en-US" smtClean="0"/>
              <a:pPr/>
              <a:t>7/18/23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0FE5C-A494-40F2-A357-786AFFA6318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08350" y="6401999"/>
            <a:ext cx="5575300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ct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4686A1-EDE2-44D9-A671-F708A6F883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442800" y="6401999"/>
            <a:ext cx="2208212" cy="369332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>
            <a:lvl1pPr algn="r">
              <a:defRPr sz="1000" cap="all" spc="300" baseline="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D39607A7-8386-47DB-8578-DDEDD194E5D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039061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0" r:id="rId1"/>
    <p:sldLayoutId id="2147483741" r:id="rId2"/>
    <p:sldLayoutId id="2147483742" r:id="rId3"/>
    <p:sldLayoutId id="2147483743" r:id="rId4"/>
    <p:sldLayoutId id="2147483744" r:id="rId5"/>
    <p:sldLayoutId id="2147483745" r:id="rId6"/>
    <p:sldLayoutId id="2147483746" r:id="rId7"/>
    <p:sldLayoutId id="2147483747" r:id="rId8"/>
    <p:sldLayoutId id="2147483748" r:id="rId9"/>
    <p:sldLayoutId id="2147483749" r:id="rId10"/>
    <p:sldLayoutId id="2147483750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2800" kern="1200" cap="all" spc="4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0000" indent="-360000" algn="l" defTabSz="914400" rtl="0" eaLnBrk="1" latinLnBrk="0" hangingPunct="1">
        <a:lnSpc>
          <a:spcPct val="125000"/>
        </a:lnSpc>
        <a:spcBef>
          <a:spcPts val="10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36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08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080000" indent="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Tx/>
        <a:buNone/>
        <a:defRPr sz="2000" i="1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1800000" indent="-360000" algn="l" defTabSz="914400" rtl="0" eaLnBrk="1" latinLnBrk="0" hangingPunct="1">
        <a:lnSpc>
          <a:spcPct val="125000"/>
        </a:lnSpc>
        <a:spcBef>
          <a:spcPts val="500"/>
        </a:spcBef>
        <a:buClr>
          <a:schemeClr val="accent1">
            <a:lumMod val="60000"/>
            <a:lumOff val="40000"/>
          </a:schemeClr>
        </a:buClr>
        <a:buFont typeface="Wingdings" panose="05000000000000000000" pitchFamily="2" charset="2"/>
        <a:buChar char="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forbes.com/advisor/taxes/best-tax-software/" TargetMode="External"/><Relationship Id="rId3" Type="http://schemas.openxmlformats.org/officeDocument/2006/relationships/hyperlink" Target="http://www.propublica.org/article/how-the-maker-of-turbotax-fought-free-simple-tax-filing" TargetMode="External"/><Relationship Id="rId7" Type="http://schemas.openxmlformats.org/officeDocument/2006/relationships/hyperlink" Target="https://commons.wikimedia.org/wiki/File:Taxslayer.svg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hyperlink" Target="https://www.kentcounty.com/banking-and-financial-services/h-r-block" TargetMode="External"/><Relationship Id="rId4" Type="http://schemas.openxmlformats.org/officeDocument/2006/relationships/image" Target="../media/image5.png"/><Relationship Id="rId9" Type="http://schemas.openxmlformats.org/officeDocument/2006/relationships/hyperlink" Target="https://www.e-file.com/?utm_source=bing&amp;utm_medium=cpc&amp;utm_campaign=e-file&amp;utm_term=irs%20e-file&amp;ccid=282445485&amp;msclkid=5ef4442f752c1a08cacf2065baaad02c" TargetMode="Externa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0" name="Rectangle 22">
            <a:extLst>
              <a:ext uri="{FF2B5EF4-FFF2-40B4-BE49-F238E27FC236}">
                <a16:creationId xmlns:a16="http://schemas.microsoft.com/office/drawing/2014/main" id="{3011B0B3-5679-4759-90B8-3B908C4CBD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A91E51-0BF7-43D0-C3CC-475007DF2C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97100" y="1079500"/>
            <a:ext cx="7797799" cy="2138400"/>
          </a:xfrm>
        </p:spPr>
        <p:txBody>
          <a:bodyPr>
            <a:normAutofit/>
          </a:bodyPr>
          <a:lstStyle/>
          <a:p>
            <a:r>
              <a:rPr lang="en-US" i="1" dirty="0">
                <a:solidFill>
                  <a:srgbClr val="EEF30D"/>
                </a:solidFill>
              </a:rPr>
              <a:t>A Beginners Guide to Paying Taxes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BA685D-FF0C-5D64-4DD7-BE6CC48F225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308350" y="4113213"/>
            <a:ext cx="5575300" cy="1655762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EEF30D"/>
                </a:solidFill>
              </a:rPr>
              <a:t>Financial Wellness</a:t>
            </a:r>
          </a:p>
          <a:p>
            <a:r>
              <a:rPr lang="en-US" dirty="0">
                <a:solidFill>
                  <a:srgbClr val="EEF30D"/>
                </a:solidFill>
              </a:rPr>
              <a:t>Daniel Brannigan</a:t>
            </a:r>
          </a:p>
        </p:txBody>
      </p:sp>
      <p:cxnSp>
        <p:nvCxnSpPr>
          <p:cNvPr id="41" name="Straight Connector 24">
            <a:extLst>
              <a:ext uri="{FF2B5EF4-FFF2-40B4-BE49-F238E27FC236}">
                <a16:creationId xmlns:a16="http://schemas.microsoft.com/office/drawing/2014/main" id="{32E97E5C-7A5F-424E-AAE4-654396E907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826000" y="3690871"/>
            <a:ext cx="540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07277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1C0534-1264-1411-7855-6ED40ECC92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433388"/>
            <a:ext cx="10026650" cy="655637"/>
          </a:xfrm>
        </p:spPr>
        <p:txBody>
          <a:bodyPr/>
          <a:lstStyle/>
          <a:p>
            <a:r>
              <a:rPr lang="en-US" dirty="0"/>
              <a:t>Where do I start?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107D93-C31C-D039-028E-516352DE7D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0" y="1166593"/>
            <a:ext cx="10026650" cy="3978275"/>
          </a:xfrm>
        </p:spPr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Determine what type of service you will use to file your taxes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>
                <a:solidFill>
                  <a:srgbClr val="EEF30D"/>
                </a:solidFill>
              </a:rPr>
              <a:t>- Accountant</a:t>
            </a:r>
          </a:p>
          <a:p>
            <a:pPr marL="0" indent="0">
              <a:buNone/>
            </a:pPr>
            <a:r>
              <a:rPr lang="en-US" dirty="0">
                <a:solidFill>
                  <a:srgbClr val="EEF30D"/>
                </a:solidFill>
              </a:rPr>
              <a:t>	- E- Services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Collect all appropriate tax documents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File by the April 15th deadline. If an extension is needed, call the IRS. (</a:t>
            </a:r>
            <a:r>
              <a:rPr lang="en-US" i="1" dirty="0">
                <a:solidFill>
                  <a:schemeClr val="tx1"/>
                </a:solidFill>
              </a:rPr>
              <a:t>Form 4868)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File electronically or by mail.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Every month late results in a 5% fee, up to 25% in fees. </a:t>
            </a:r>
          </a:p>
          <a:p>
            <a:pPr>
              <a:buClr>
                <a:schemeClr val="tx1"/>
              </a:buClr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tx1"/>
                </a:solidFill>
              </a:rPr>
              <a:t>It is illegal to NOT pay your taxes. </a:t>
            </a:r>
          </a:p>
        </p:txBody>
      </p:sp>
    </p:spTree>
    <p:extLst>
      <p:ext uri="{BB962C8B-B14F-4D97-AF65-F5344CB8AC3E}">
        <p14:creationId xmlns:p14="http://schemas.microsoft.com/office/powerpoint/2010/main" val="37136437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3AAC1C8-6876-4E61-1E47-785847FEC4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3015" y="375057"/>
            <a:ext cx="10026650" cy="655637"/>
          </a:xfrm>
        </p:spPr>
        <p:txBody>
          <a:bodyPr/>
          <a:lstStyle/>
          <a:p>
            <a:r>
              <a:rPr lang="en-US" dirty="0"/>
              <a:t>Accountant or e-service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4C9104D-4F43-EFE8-84E0-CDE226B857F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5850" y="1975525"/>
            <a:ext cx="4740150" cy="39782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EEF30D">
                    <a:alpha val="70000"/>
                  </a:srgbClr>
                </a:solidFill>
              </a:rPr>
              <a:t>Accountant (CPA)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Typically, more expensive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Provide real time service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Provide in – depth personal knowledge and help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Services are provided year round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Less chance for human error (taxpayer) 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E8DB01B-3D82-E4AF-20D3-AB640A7E9C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78835" y="1975524"/>
            <a:ext cx="4740150" cy="397827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EEF30D">
                    <a:alpha val="70000"/>
                  </a:srgbClr>
                </a:solidFill>
              </a:rPr>
              <a:t>E- Service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Price range, free – hundreds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Basic services around $100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Simple and efficient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May be filed within an hour </a:t>
            </a:r>
          </a:p>
          <a:p>
            <a:pPr>
              <a:buFontTx/>
              <a:buChar char="-"/>
            </a:pPr>
            <a:r>
              <a:rPr lang="en-US" dirty="0">
                <a:solidFill>
                  <a:srgbClr val="FFFFFF"/>
                </a:solidFill>
              </a:rPr>
              <a:t>Software can walk you through steps, if you have correct forms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3CA5496-459A-1EA7-7718-EE9775B1138C}"/>
              </a:ext>
            </a:extLst>
          </p:cNvPr>
          <p:cNvSpPr txBox="1"/>
          <p:nvPr/>
        </p:nvSpPr>
        <p:spPr>
          <a:xfrm>
            <a:off x="1085850" y="1128408"/>
            <a:ext cx="75778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is no wrong answer. It is based off your tax situation and personal preference. </a:t>
            </a:r>
          </a:p>
        </p:txBody>
      </p:sp>
    </p:spTree>
    <p:extLst>
      <p:ext uri="{BB962C8B-B14F-4D97-AF65-F5344CB8AC3E}">
        <p14:creationId xmlns:p14="http://schemas.microsoft.com/office/powerpoint/2010/main" val="3430702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ACA26136-2255-6AFC-C364-BF3C0E8CC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433388"/>
            <a:ext cx="10026650" cy="655637"/>
          </a:xfrm>
        </p:spPr>
        <p:txBody>
          <a:bodyPr/>
          <a:lstStyle/>
          <a:p>
            <a:r>
              <a:rPr lang="en-US" dirty="0">
                <a:solidFill>
                  <a:srgbClr val="EEF30D"/>
                </a:solidFill>
              </a:rPr>
              <a:t>What forms are needed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F2ACCC-A8F1-882E-C8BB-560917FC2C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9500" y="1435865"/>
            <a:ext cx="10341535" cy="3249893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1099 forms: Informational return to notify the IRS of any outcome outside of W-2 earnings.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There are multiple types of 1099 forms.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W-2: Form employer sends to employee, describing wages and tax withholdings, and are sent to employees who have made at least $600 from the employer during that year.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W-2 also shows wages, tips, compensation and different tax withholdings and how much was paid to Medicare and social security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dirty="0"/>
              <a:t>1098T: Form for students who have paid for qualified tuition and related expenses</a:t>
            </a:r>
          </a:p>
          <a:p>
            <a:pPr marL="0" indent="0">
              <a:buNone/>
            </a:pP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34170621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22CEFF1-B5DA-88F7-A6CF-03B1DF3650C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965" y="918232"/>
            <a:ext cx="4768823" cy="2111375"/>
          </a:xfrm>
        </p:spPr>
      </p:pic>
      <p:pic>
        <p:nvPicPr>
          <p:cNvPr id="9" name="Picture 8" descr="Table&#10;&#10;Description automatically generated">
            <a:extLst>
              <a:ext uri="{FF2B5EF4-FFF2-40B4-BE49-F238E27FC236}">
                <a16:creationId xmlns:a16="http://schemas.microsoft.com/office/drawing/2014/main" id="{EA493176-6EC1-A5FD-161C-9787AFAE9CB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2965" y="3271345"/>
            <a:ext cx="4768823" cy="3116317"/>
          </a:xfrm>
          <a:prstGeom prst="rect">
            <a:avLst/>
          </a:prstGeom>
        </p:spPr>
      </p:pic>
      <p:pic>
        <p:nvPicPr>
          <p:cNvPr id="11" name="Picture 10" descr="A picture containing calendar&#10;&#10;Description automatically generated">
            <a:extLst>
              <a:ext uri="{FF2B5EF4-FFF2-40B4-BE49-F238E27FC236}">
                <a16:creationId xmlns:a16="http://schemas.microsoft.com/office/drawing/2014/main" id="{A81D951B-0597-31E2-87F6-589183E7BB1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30214" y="1429406"/>
            <a:ext cx="5333711" cy="45404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85079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CB53C-8B8B-4954-2700-9AB59325EE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265004"/>
            <a:ext cx="10026650" cy="655637"/>
          </a:xfrm>
        </p:spPr>
        <p:txBody>
          <a:bodyPr/>
          <a:lstStyle/>
          <a:p>
            <a:r>
              <a:rPr lang="en-US" dirty="0"/>
              <a:t>Different Tax Services (E-services)</a:t>
            </a:r>
          </a:p>
        </p:txBody>
      </p:sp>
      <p:pic>
        <p:nvPicPr>
          <p:cNvPr id="5" name="Content Placeholder 4" descr="A picture containing text&#10;&#10;Description automatically generated">
            <a:extLst>
              <a:ext uri="{FF2B5EF4-FFF2-40B4-BE49-F238E27FC236}">
                <a16:creationId xmlns:a16="http://schemas.microsoft.com/office/drawing/2014/main" id="{17A6D970-6B7C-846D-3872-FB9FB1EA0D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079500" y="1033324"/>
            <a:ext cx="2417485" cy="1381539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3E5FEFFE-770B-84DD-F535-259DD898FE7B}"/>
              </a:ext>
            </a:extLst>
          </p:cNvPr>
          <p:cNvSpPr txBox="1"/>
          <p:nvPr/>
        </p:nvSpPr>
        <p:spPr>
          <a:xfrm>
            <a:off x="977252" y="2527546"/>
            <a:ext cx="24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EEF30D"/>
                </a:solidFill>
              </a:rPr>
              <a:t>Intuit: TurboTax</a:t>
            </a:r>
          </a:p>
        </p:txBody>
      </p:sp>
      <p:pic>
        <p:nvPicPr>
          <p:cNvPr id="9" name="Picture 8" descr="Icon, circle&#10;&#10;Description automatically generated">
            <a:extLst>
              <a:ext uri="{FF2B5EF4-FFF2-40B4-BE49-F238E27FC236}">
                <a16:creationId xmlns:a16="http://schemas.microsoft.com/office/drawing/2014/main" id="{F8F08DA6-0583-CC6A-C164-60A68D547F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5"/>
              </a:ext>
            </a:extLst>
          </a:blip>
          <a:stretch>
            <a:fillRect/>
          </a:stretch>
        </p:blipFill>
        <p:spPr>
          <a:xfrm>
            <a:off x="4522310" y="1033324"/>
            <a:ext cx="1573689" cy="138153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DAA3131E-C1EE-BCFC-E01F-6D924E1353DA}"/>
              </a:ext>
            </a:extLst>
          </p:cNvPr>
          <p:cNvSpPr txBox="1"/>
          <p:nvPr/>
        </p:nvSpPr>
        <p:spPr>
          <a:xfrm>
            <a:off x="4522310" y="2527546"/>
            <a:ext cx="15736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EEF30D"/>
                </a:solidFill>
              </a:rPr>
              <a:t>H&amp;R Block</a:t>
            </a:r>
          </a:p>
        </p:txBody>
      </p:sp>
      <p:pic>
        <p:nvPicPr>
          <p:cNvPr id="13" name="Picture 12" descr="Logo&#10;&#10;Description automatically generated">
            <a:extLst>
              <a:ext uri="{FF2B5EF4-FFF2-40B4-BE49-F238E27FC236}">
                <a16:creationId xmlns:a16="http://schemas.microsoft.com/office/drawing/2014/main" id="{B05828F3-80ED-A454-997D-4188E6A38620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7"/>
              </a:ext>
            </a:extLst>
          </a:blip>
          <a:stretch>
            <a:fillRect/>
          </a:stretch>
        </p:blipFill>
        <p:spPr>
          <a:xfrm>
            <a:off x="6653719" y="768863"/>
            <a:ext cx="4876800" cy="15716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E07462CF-D358-9C2A-3E1D-34AECD9844DD}"/>
              </a:ext>
            </a:extLst>
          </p:cNvPr>
          <p:cNvSpPr txBox="1"/>
          <p:nvPr/>
        </p:nvSpPr>
        <p:spPr>
          <a:xfrm>
            <a:off x="6653719" y="2533134"/>
            <a:ext cx="487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>
                <a:solidFill>
                  <a:srgbClr val="EEF30D"/>
                </a:solidFill>
              </a:rPr>
              <a:t>TaxSlayer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F79BC2C7-6C33-5FBC-E41A-159DA3E144C1}"/>
              </a:ext>
            </a:extLst>
          </p:cNvPr>
          <p:cNvSpPr txBox="1"/>
          <p:nvPr/>
        </p:nvSpPr>
        <p:spPr>
          <a:xfrm>
            <a:off x="1085850" y="3271791"/>
            <a:ext cx="100266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There are many more online services that can be used, but all offer the same filing services, but can offer different complimentary services. </a:t>
            </a:r>
          </a:p>
          <a:p>
            <a:endParaRPr lang="en-US" dirty="0"/>
          </a:p>
          <a:p>
            <a:r>
              <a:rPr lang="en-US" dirty="0"/>
              <a:t>Linked below is an article with  useful software's and the different services they offer.</a:t>
            </a:r>
          </a:p>
          <a:p>
            <a:endParaRPr lang="en-US" dirty="0"/>
          </a:p>
          <a:p>
            <a:r>
              <a:rPr lang="en-US" dirty="0">
                <a:solidFill>
                  <a:srgbClr val="EEF30D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Forbes: Useful Tax filing Services</a:t>
            </a:r>
            <a:endParaRPr lang="en-US" dirty="0">
              <a:solidFill>
                <a:srgbClr val="EEF30D"/>
              </a:solidFill>
            </a:endParaRPr>
          </a:p>
          <a:p>
            <a:endParaRPr lang="en-US" dirty="0"/>
          </a:p>
          <a:p>
            <a:r>
              <a:rPr lang="en-US" dirty="0"/>
              <a:t>IRS free E-File service </a:t>
            </a:r>
          </a:p>
          <a:p>
            <a:endParaRPr lang="en-US" dirty="0"/>
          </a:p>
          <a:p>
            <a:r>
              <a:rPr lang="en-US" b="1" dirty="0">
                <a:solidFill>
                  <a:srgbClr val="EEF30D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IRS E-File Service</a:t>
            </a:r>
            <a:endParaRPr lang="en-US" b="1" dirty="0">
              <a:solidFill>
                <a:srgbClr val="EEF30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61734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A8E950F-46F1-2E8F-5BD0-F744FEE76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9500" y="1079500"/>
            <a:ext cx="10026650" cy="3208721"/>
          </a:xfrm>
        </p:spPr>
        <p:txBody>
          <a:bodyPr/>
          <a:lstStyle/>
          <a:p>
            <a:r>
              <a:rPr lang="en-US" dirty="0"/>
              <a:t>Thank You</a:t>
            </a:r>
          </a:p>
        </p:txBody>
      </p:sp>
      <p:pic>
        <p:nvPicPr>
          <p:cNvPr id="6" name="Picture 5" descr="Logo&#10;&#10;Description automatically generated">
            <a:extLst>
              <a:ext uri="{FF2B5EF4-FFF2-40B4-BE49-F238E27FC236}">
                <a16:creationId xmlns:a16="http://schemas.microsoft.com/office/drawing/2014/main" id="{0ECAAFBB-ED1E-56A7-83B3-BA919AD728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8350" y="3029836"/>
            <a:ext cx="1428949" cy="14289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4556741"/>
      </p:ext>
    </p:extLst>
  </p:cSld>
  <p:clrMapOvr>
    <a:masterClrMapping/>
  </p:clrMapOvr>
</p:sld>
</file>

<file path=ppt/theme/theme1.xml><?xml version="1.0" encoding="utf-8"?>
<a:theme xmlns:a="http://schemas.openxmlformats.org/drawingml/2006/main" name="LeafVTI">
  <a:themeElements>
    <a:clrScheme name="AnalogousFromLightSeedLeftStep">
      <a:dk1>
        <a:srgbClr val="000000"/>
      </a:dk1>
      <a:lt1>
        <a:srgbClr val="FFFFFF"/>
      </a:lt1>
      <a:dk2>
        <a:srgbClr val="242C41"/>
      </a:dk2>
      <a:lt2>
        <a:srgbClr val="E8E6E2"/>
      </a:lt2>
      <a:accent1>
        <a:srgbClr val="6E92EE"/>
      </a:accent1>
      <a:accent2>
        <a:srgbClr val="2AAEE7"/>
      </a:accent2>
      <a:accent3>
        <a:srgbClr val="37B4A6"/>
      </a:accent3>
      <a:accent4>
        <a:srgbClr val="32B870"/>
      </a:accent4>
      <a:accent5>
        <a:srgbClr val="2DBB34"/>
      </a:accent5>
      <a:accent6>
        <a:srgbClr val="67B43A"/>
      </a:accent6>
      <a:hlink>
        <a:srgbClr val="918158"/>
      </a:hlink>
      <a:folHlink>
        <a:srgbClr val="7F7F7F"/>
      </a:folHlink>
    </a:clrScheme>
    <a:fontScheme name="Leaf">
      <a:majorFont>
        <a:latin typeface="Rockwell Nova Light"/>
        <a:ea typeface=""/>
        <a:cs typeface=""/>
      </a:majorFont>
      <a:minorFont>
        <a:latin typeface="Avenir Next LT Pro Light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fVTI" id="{AD13D32C-3873-4EF1-A28C-5D0E64FF0913}" vid="{0D2E0FD0-9C17-4337-BD21-33917FC300A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9394</TotalTime>
  <Words>347</Words>
  <Application>Microsoft Macintosh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Avenir Next LT Pro Light</vt:lpstr>
      <vt:lpstr>Rockwell Nova Light</vt:lpstr>
      <vt:lpstr>Wingdings</vt:lpstr>
      <vt:lpstr>LeafVTI</vt:lpstr>
      <vt:lpstr>A Beginners Guide to Paying Taxes</vt:lpstr>
      <vt:lpstr>Where do I start? </vt:lpstr>
      <vt:lpstr>Accountant or e-service</vt:lpstr>
      <vt:lpstr>What forms are needed</vt:lpstr>
      <vt:lpstr>PowerPoint Presentation</vt:lpstr>
      <vt:lpstr>Different Tax Services (E-services)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Beginners Guide to Paying Taxes</dc:title>
  <dc:creator>Brannigan, Daniel</dc:creator>
  <cp:lastModifiedBy>Linda Reiselt</cp:lastModifiedBy>
  <cp:revision>4</cp:revision>
  <dcterms:created xsi:type="dcterms:W3CDTF">2023-03-23T23:15:26Z</dcterms:created>
  <dcterms:modified xsi:type="dcterms:W3CDTF">2023-07-18T23:37:35Z</dcterms:modified>
</cp:coreProperties>
</file>